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6" r:id="rId5"/>
    <p:sldId id="257" r:id="rId6"/>
    <p:sldId id="258" r:id="rId7"/>
    <p:sldId id="278" r:id="rId8"/>
    <p:sldId id="277" r:id="rId9"/>
    <p:sldId id="259" r:id="rId10"/>
    <p:sldId id="265" r:id="rId11"/>
    <p:sldId id="266" r:id="rId12"/>
    <p:sldId id="280"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18"/>
  </p:normalViewPr>
  <p:slideViewPr>
    <p:cSldViewPr snapToGrid="0">
      <p:cViewPr varScale="1">
        <p:scale>
          <a:sx n="108" d="100"/>
          <a:sy n="108" d="100"/>
        </p:scale>
        <p:origin x="714" y="126"/>
      </p:cViewPr>
      <p:guideLst/>
    </p:cSldViewPr>
  </p:slideViewPr>
  <p:notesTextViewPr>
    <p:cViewPr>
      <p:scale>
        <a:sx n="1" d="1"/>
        <a:sy n="1" d="1"/>
      </p:scale>
      <p:origin x="0" y="0"/>
    </p:cViewPr>
  </p:notesTextViewPr>
  <p:sorterViewPr>
    <p:cViewPr>
      <p:scale>
        <a:sx n="126" d="100"/>
        <a:sy n="126" d="100"/>
      </p:scale>
      <p:origin x="0" y="0"/>
    </p:cViewPr>
  </p:sorterViewPr>
  <p:notesViewPr>
    <p:cSldViewPr snapToGrid="0">
      <p:cViewPr varScale="1">
        <p:scale>
          <a:sx n="65" d="100"/>
          <a:sy n="65" d="100"/>
        </p:scale>
        <p:origin x="176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3/13/2023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453267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2826136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1875862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6</a:t>
            </a:fld>
            <a:endParaRPr lang="en-US" dirty="0"/>
          </a:p>
        </p:txBody>
      </p:sp>
    </p:spTree>
    <p:extLst>
      <p:ext uri="{BB962C8B-B14F-4D97-AF65-F5344CB8AC3E}">
        <p14:creationId xmlns:p14="http://schemas.microsoft.com/office/powerpoint/2010/main" val="2562630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7</a:t>
            </a:fld>
            <a:endParaRPr lang="en-US" dirty="0"/>
          </a:p>
        </p:txBody>
      </p:sp>
    </p:spTree>
    <p:extLst>
      <p:ext uri="{BB962C8B-B14F-4D97-AF65-F5344CB8AC3E}">
        <p14:creationId xmlns:p14="http://schemas.microsoft.com/office/powerpoint/2010/main" val="524458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8</a:t>
            </a:fld>
            <a:endParaRPr lang="en-US" dirty="0"/>
          </a:p>
        </p:txBody>
      </p:sp>
    </p:spTree>
    <p:extLst>
      <p:ext uri="{BB962C8B-B14F-4D97-AF65-F5344CB8AC3E}">
        <p14:creationId xmlns:p14="http://schemas.microsoft.com/office/powerpoint/2010/main" val="4253718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9</a:t>
            </a:fld>
            <a:endParaRPr lang="en-US" dirty="0"/>
          </a:p>
        </p:txBody>
      </p:sp>
    </p:spTree>
    <p:extLst>
      <p:ext uri="{BB962C8B-B14F-4D97-AF65-F5344CB8AC3E}">
        <p14:creationId xmlns:p14="http://schemas.microsoft.com/office/powerpoint/2010/main" val="638333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3/13/2023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3/13/2023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3/13/2023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3/13/2023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3/13/2023</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3/13/2023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3/13/2023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3/13/2023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3/13/2023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3/13/2023</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3/13/2023</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ngland.nhs.uk/south/wp-content/uploads/sites/6/2016/09/ppg-guidance.pdf" TargetMode="External"/><Relationship Id="rId2" Type="http://schemas.openxmlformats.org/officeDocument/2006/relationships/hyperlink" Target="https://www.mysurgerywebsite.co.uk/website/ROCK01/files/PPG_booklet_PDF_ver.pdf"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jesmondhealthpartnership.co.uk/patient-participation-group/"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hyperlink" Target="https://medicushealthpartners.co.uk/patient-participation-group/" TargetMode="External"/><Relationship Id="rId5" Type="http://schemas.openxmlformats.org/officeDocument/2006/relationships/hyperlink" Target="https://www.mysurgerywebsite.co.uk/website/B81009/files/MWGP_PPG_mission_statement.pdf" TargetMode="External"/><Relationship Id="rId4" Type="http://schemas.openxmlformats.org/officeDocument/2006/relationships/hyperlink" Target="https://www.sunburyhealthcentre-ppg.com/aims--objective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a:lstStyle/>
          <a:p>
            <a:r>
              <a:rPr lang="en-US" dirty="0"/>
              <a:t>Bancroft Medical Centre </a:t>
            </a:r>
            <a:br>
              <a:rPr lang="en-US" dirty="0"/>
            </a:br>
            <a:r>
              <a:rPr lang="en-US" dirty="0"/>
              <a:t>Patient Participation Group</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806675"/>
          </a:xfrm>
        </p:spPr>
        <p:txBody>
          <a:bodyPr/>
          <a:lstStyle/>
          <a:p>
            <a:r>
              <a:rPr lang="en-US" dirty="0"/>
              <a:t>Meeting Date 27</a:t>
            </a:r>
            <a:r>
              <a:rPr lang="en-US" baseline="30000" dirty="0"/>
              <a:t>th</a:t>
            </a:r>
            <a:r>
              <a:rPr lang="en-US" dirty="0"/>
              <a:t> January 2022 – Courtenay House Surgery</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1122363"/>
            <a:ext cx="6220278" cy="999400"/>
          </a:xfrm>
        </p:spPr>
        <p:txBody>
          <a:bodyPr/>
          <a:lstStyle/>
          <a:p>
            <a:r>
              <a:rPr lang="en-US" dirty="0"/>
              <a:t>Thank you</a:t>
            </a:r>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type="subTitle" idx="1"/>
          </p:nvPr>
        </p:nvSpPr>
        <p:spPr>
          <a:xfrm>
            <a:off x="1167493" y="2237174"/>
            <a:ext cx="6220277" cy="3612084"/>
          </a:xfrm>
        </p:spPr>
        <p:txBody>
          <a:bodyPr>
            <a:normAutofit/>
          </a:bodyPr>
          <a:lstStyle/>
          <a:p>
            <a:r>
              <a:rPr lang="en-GB" sz="2000" dirty="0">
                <a:hlinkClick r:id="rId2"/>
              </a:rPr>
              <a:t>Links to PPG resources</a:t>
            </a:r>
          </a:p>
          <a:p>
            <a:r>
              <a:rPr lang="en-GB" sz="2000" dirty="0">
                <a:hlinkClick r:id="rId2"/>
              </a:rPr>
              <a:t>Microsoft Word - PPG single sheet ver.doc (mysurgerywebsite.co.uk)</a:t>
            </a:r>
            <a:endParaRPr lang="en-GB" sz="2000" dirty="0"/>
          </a:p>
          <a:p>
            <a:r>
              <a:rPr lang="en-GB" sz="2000" dirty="0">
                <a:hlinkClick r:id="rId3"/>
              </a:rPr>
              <a:t>Microsoft Word - 2 Starting a PPG Guidance - Final.docx (england.nhs.uk)</a:t>
            </a:r>
            <a:endParaRPr lang="en-US" sz="2000" dirty="0"/>
          </a:p>
        </p:txBody>
      </p:sp>
    </p:spTree>
    <p:extLst>
      <p:ext uri="{BB962C8B-B14F-4D97-AF65-F5344CB8AC3E}">
        <p14:creationId xmlns:p14="http://schemas.microsoft.com/office/powerpoint/2010/main" val="926184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017467"/>
            <a:ext cx="9779182" cy="3903939"/>
          </a:xfrm>
        </p:spPr>
        <p:txBody>
          <a:bodyPr vert="horz" lIns="91440" tIns="45720" rIns="91440" bIns="45720" rtlCol="0" anchor="t">
            <a:normAutofit/>
          </a:bodyPr>
          <a:lstStyle/>
          <a:p>
            <a:r>
              <a:rPr lang="en-US" dirty="0"/>
              <a:t>Introduction </a:t>
            </a:r>
          </a:p>
          <a:p>
            <a:r>
              <a:rPr lang="en-US" dirty="0"/>
              <a:t>About the Practice –Understanding Roles</a:t>
            </a:r>
          </a:p>
          <a:p>
            <a:r>
              <a:rPr lang="en-US" dirty="0"/>
              <a:t>What is a PPG </a:t>
            </a:r>
          </a:p>
          <a:p>
            <a:r>
              <a:rPr lang="en-US" dirty="0"/>
              <a:t>Primary goals</a:t>
            </a:r>
          </a:p>
          <a:p>
            <a:r>
              <a:rPr lang="en-US" dirty="0"/>
              <a:t>How we get there</a:t>
            </a:r>
          </a:p>
          <a:p>
            <a:r>
              <a:rPr lang="en-US" dirty="0"/>
              <a:t>Next meeting </a:t>
            </a:r>
          </a:p>
          <a:p>
            <a:endParaRPr lang="en-US" dirty="0"/>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Introduction</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954428" y="2422286"/>
            <a:ext cx="9779183" cy="4054714"/>
          </a:xfrm>
        </p:spPr>
        <p:txBody>
          <a:bodyPr vert="horz" lIns="91440" tIns="45720" rIns="91440" bIns="45720" rtlCol="0" anchor="t">
            <a:normAutofit lnSpcReduction="10000"/>
          </a:bodyPr>
          <a:lstStyle/>
          <a:p>
            <a:r>
              <a:rPr lang="en-US" dirty="0"/>
              <a:t>Welcome and thank you for taking the time to be here today. </a:t>
            </a:r>
          </a:p>
          <a:p>
            <a:r>
              <a:rPr lang="en-US" dirty="0"/>
              <a:t>I am Dr Anna Mallott, one of the Managing Partners at Bancroft Medical Centre and also joining us from the Practice is Jolene </a:t>
            </a:r>
            <a:r>
              <a:rPr lang="en-US" dirty="0" err="1"/>
              <a:t>Weston,</a:t>
            </a:r>
            <a:r>
              <a:rPr lang="en-US" dirty="0"/>
              <a:t> Jolene is our Personnel and Complaints Manager. </a:t>
            </a:r>
          </a:p>
          <a:p>
            <a:r>
              <a:rPr lang="en-US" dirty="0"/>
              <a:t>We acknowledge the difficulty there is getting appointments at the surgery and would like to start the meeting by explaining some of the projects we are working on to improve access and phone waiting times</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163529"/>
            <a:ext cx="9779183" cy="773066"/>
          </a:xfrm>
        </p:spPr>
        <p:txBody>
          <a:bodyPr/>
          <a:lstStyle/>
          <a:p>
            <a:r>
              <a:rPr lang="en-US" dirty="0"/>
              <a:t>Increasing Practice Access</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266330" y="1038687"/>
            <a:ext cx="10680345" cy="4882719"/>
          </a:xfrm>
        </p:spPr>
        <p:txBody>
          <a:bodyPr vert="horz" lIns="91440" tIns="45720" rIns="91440" bIns="45720" rtlCol="0" anchor="t">
            <a:normAutofit/>
          </a:bodyPr>
          <a:lstStyle/>
          <a:p>
            <a:r>
              <a:rPr lang="en-US" dirty="0"/>
              <a:t>Increase Rooms to Increase Clinician Capacity </a:t>
            </a:r>
          </a:p>
          <a:p>
            <a:r>
              <a:rPr lang="en-US" dirty="0"/>
              <a:t>Recruitment </a:t>
            </a:r>
          </a:p>
          <a:p>
            <a:r>
              <a:rPr lang="en-US" dirty="0"/>
              <a:t>From June 2022 we have GP vacancies for 14 sessions which is 1.8 WTE, one position has been accepted for and we continue to advertise for more, Dr K Anwar, for 4 sessions per week</a:t>
            </a:r>
          </a:p>
          <a:p>
            <a:r>
              <a:rPr lang="en-US" dirty="0"/>
              <a:t>We have appointed a new nurse specialist, Kevin Yates</a:t>
            </a:r>
          </a:p>
          <a:p>
            <a:r>
              <a:rPr lang="en-US" dirty="0"/>
              <a:t>We are advertising for an Advanced Nurse Practitioner </a:t>
            </a:r>
          </a:p>
          <a:p>
            <a:r>
              <a:rPr lang="en-US" dirty="0"/>
              <a:t>Care Navigation to other Health Professionals - CPCS</a:t>
            </a:r>
          </a:p>
          <a:p>
            <a:r>
              <a:rPr lang="en-US" dirty="0"/>
              <a:t>Reception Training </a:t>
            </a:r>
          </a:p>
          <a:p>
            <a:r>
              <a:rPr lang="en-US" dirty="0"/>
              <a:t>Phone Provider review </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4</a:t>
            </a:fld>
            <a:endParaRPr lang="en-US" dirty="0"/>
          </a:p>
        </p:txBody>
      </p:sp>
    </p:spTree>
    <p:extLst>
      <p:ext uri="{BB962C8B-B14F-4D97-AF65-F5344CB8AC3E}">
        <p14:creationId xmlns:p14="http://schemas.microsoft.com/office/powerpoint/2010/main" val="1924351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1167492" y="381000"/>
            <a:ext cx="9779183" cy="764219"/>
          </a:xfrm>
        </p:spPr>
        <p:txBody>
          <a:bodyPr/>
          <a:lstStyle/>
          <a:p>
            <a:r>
              <a:rPr lang="en-US" dirty="0"/>
              <a:t>PCN – ARRS Roles </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3/13/2023</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5</a:t>
            </a:fld>
            <a:endParaRPr lang="en-US" dirty="0"/>
          </a:p>
        </p:txBody>
      </p:sp>
      <p:sp>
        <p:nvSpPr>
          <p:cNvPr id="6" name="Content Placeholder 2">
            <a:extLst>
              <a:ext uri="{FF2B5EF4-FFF2-40B4-BE49-F238E27FC236}">
                <a16:creationId xmlns:a16="http://schemas.microsoft.com/office/drawing/2014/main" id="{E4912580-5D47-44EC-ABC6-CB2F671A4553}"/>
              </a:ext>
            </a:extLst>
          </p:cNvPr>
          <p:cNvSpPr>
            <a:spLocks noGrp="1"/>
          </p:cNvSpPr>
          <p:nvPr>
            <p:ph idx="1"/>
          </p:nvPr>
        </p:nvSpPr>
        <p:spPr>
          <a:xfrm>
            <a:off x="266330" y="1038687"/>
            <a:ext cx="10680345" cy="4882719"/>
          </a:xfrm>
        </p:spPr>
        <p:txBody>
          <a:bodyPr vert="horz" lIns="91440" tIns="45720" rIns="91440" bIns="45720" rtlCol="0" anchor="t">
            <a:normAutofit/>
          </a:bodyPr>
          <a:lstStyle/>
          <a:p>
            <a:r>
              <a:rPr lang="en-US" dirty="0"/>
              <a:t>Estimated 10% of appointments with GP’s and ANP’s could be seen by a Health professional other than a GP– that’s approx. 470 appointments in November 22 alone </a:t>
            </a:r>
          </a:p>
          <a:p>
            <a:r>
              <a:rPr lang="en-US" dirty="0"/>
              <a:t>The PCN Team</a:t>
            </a:r>
          </a:p>
          <a:p>
            <a:r>
              <a:rPr lang="en-US" dirty="0"/>
              <a:t>Pharmacists – Provide expert advice on Medicine Management</a:t>
            </a:r>
          </a:p>
          <a:p>
            <a:r>
              <a:rPr lang="en-US" dirty="0"/>
              <a:t>Physiotherapists </a:t>
            </a:r>
          </a:p>
          <a:p>
            <a:r>
              <a:rPr lang="en-US" dirty="0"/>
              <a:t>Mental Health Support</a:t>
            </a:r>
          </a:p>
          <a:p>
            <a:r>
              <a:rPr lang="en-US" dirty="0"/>
              <a:t>Extended Access </a:t>
            </a:r>
          </a:p>
          <a:p>
            <a:r>
              <a:rPr lang="en-US" dirty="0"/>
              <a:t> </a:t>
            </a:r>
          </a:p>
          <a:p>
            <a:endParaRPr lang="en-US" dirty="0"/>
          </a:p>
        </p:txBody>
      </p:sp>
    </p:spTree>
    <p:extLst>
      <p:ext uri="{BB962C8B-B14F-4D97-AF65-F5344CB8AC3E}">
        <p14:creationId xmlns:p14="http://schemas.microsoft.com/office/powerpoint/2010/main" val="2547478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059400"/>
            <a:ext cx="6245912" cy="902565"/>
          </a:xfrm>
        </p:spPr>
        <p:txBody>
          <a:bodyPr/>
          <a:lstStyle/>
          <a:p>
            <a:r>
              <a:rPr lang="en-US" dirty="0"/>
              <a:t>What is a PPG </a:t>
            </a:r>
          </a:p>
        </p:txBody>
      </p:sp>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a:xfrm>
            <a:off x="337351" y="1961965"/>
            <a:ext cx="7076055" cy="4119239"/>
          </a:xfrm>
        </p:spPr>
        <p:txBody>
          <a:bodyPr vert="horz" lIns="91440" tIns="45720" rIns="91440" bIns="45720" rtlCol="0" anchor="t">
            <a:normAutofit fontScale="85000" lnSpcReduction="20000"/>
          </a:bodyPr>
          <a:lstStyle/>
          <a:p>
            <a:r>
              <a:rPr lang="en-US" dirty="0"/>
              <a:t>Patient Participation Group</a:t>
            </a:r>
          </a:p>
          <a:p>
            <a:r>
              <a:rPr lang="en-US" dirty="0"/>
              <a:t>Volunteers from Patients registered at surgery </a:t>
            </a:r>
          </a:p>
          <a:p>
            <a:pPr algn="l" fontAlgn="base"/>
            <a:r>
              <a:rPr lang="en-GB" b="0" i="1" dirty="0">
                <a:solidFill>
                  <a:srgbClr val="000000"/>
                </a:solidFill>
                <a:effectLst/>
                <a:latin typeface="inherit"/>
              </a:rPr>
              <a:t>“Patient participation can benefit both patients and practices.”</a:t>
            </a:r>
            <a:endParaRPr lang="en-GB" b="0" i="0" dirty="0">
              <a:solidFill>
                <a:srgbClr val="000000"/>
              </a:solidFill>
              <a:effectLst/>
              <a:latin typeface="helvetica" panose="020B0604020202020204" pitchFamily="34" charset="0"/>
            </a:endParaRPr>
          </a:p>
          <a:p>
            <a:pPr algn="l" fontAlgn="base"/>
            <a:r>
              <a:rPr lang="en-GB" b="0" i="1" dirty="0">
                <a:solidFill>
                  <a:srgbClr val="000000"/>
                </a:solidFill>
                <a:effectLst/>
                <a:latin typeface="inherit"/>
              </a:rPr>
              <a:t>“Having a PPG creates a connection between the practice and its patients; allowing open, constructive discussion and analysis of service provision, and offering an alternative perspective on many of the topics relevant to general practice.”</a:t>
            </a:r>
            <a:endParaRPr lang="en-GB" b="0" i="0" dirty="0">
              <a:solidFill>
                <a:srgbClr val="000000"/>
              </a:solidFill>
              <a:effectLst/>
              <a:latin typeface="helvetica" panose="020B0604020202020204" pitchFamily="34" charset="0"/>
            </a:endParaRPr>
          </a:p>
          <a:p>
            <a:pPr algn="l" fontAlgn="base"/>
            <a:r>
              <a:rPr lang="en-GB" b="1" i="1" dirty="0">
                <a:solidFill>
                  <a:srgbClr val="000000"/>
                </a:solidFill>
                <a:effectLst/>
                <a:latin typeface="inherit"/>
              </a:rPr>
              <a:t>British Medical Association (BMA) website</a:t>
            </a:r>
            <a:endParaRPr lang="en-GB" b="0" i="0" dirty="0">
              <a:solidFill>
                <a:srgbClr val="000000"/>
              </a:solidFill>
              <a:effectLst/>
              <a:latin typeface="helvetica" panose="020B0604020202020204" pitchFamily="34" charset="0"/>
            </a:endParaRPr>
          </a:p>
          <a:p>
            <a:endParaRPr lang="en-US" dirty="0"/>
          </a:p>
        </p:txBody>
      </p:sp>
    </p:spTree>
    <p:extLst>
      <p:ext uri="{BB962C8B-B14F-4D97-AF65-F5344CB8AC3E}">
        <p14:creationId xmlns:p14="http://schemas.microsoft.com/office/powerpoint/2010/main" val="3446797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a:xfrm>
            <a:off x="1167492" y="381000"/>
            <a:ext cx="9779183" cy="1325563"/>
          </a:xfrm>
        </p:spPr>
        <p:txBody>
          <a:bodyPr/>
          <a:lstStyle/>
          <a:p>
            <a:r>
              <a:rPr lang="en-US" dirty="0"/>
              <a:t>Primary Goals</a:t>
            </a:r>
            <a:br>
              <a:rPr lang="en-US" dirty="0"/>
            </a:br>
            <a:r>
              <a:rPr lang="en-US" dirty="0"/>
              <a:t>Deciding on the PPG objectives </a:t>
            </a:r>
          </a:p>
        </p:txBody>
      </p:sp>
      <p:sp>
        <p:nvSpPr>
          <p:cNvPr id="3" name="Text Placeholder 2">
            <a:extLst>
              <a:ext uri="{FF2B5EF4-FFF2-40B4-BE49-F238E27FC236}">
                <a16:creationId xmlns:a16="http://schemas.microsoft.com/office/drawing/2014/main" id="{EFB90AB4-D228-4548-B072-726498212362}"/>
              </a:ext>
            </a:extLst>
          </p:cNvPr>
          <p:cNvSpPr>
            <a:spLocks noGrp="1"/>
          </p:cNvSpPr>
          <p:nvPr>
            <p:ph idx="11"/>
          </p:nvPr>
        </p:nvSpPr>
        <p:spPr>
          <a:xfrm>
            <a:off x="577049" y="2005689"/>
            <a:ext cx="5253884" cy="522514"/>
          </a:xfrm>
        </p:spPr>
        <p:txBody>
          <a:bodyPr/>
          <a:lstStyle/>
          <a:p>
            <a:r>
              <a:rPr lang="en-US" dirty="0"/>
              <a:t>Example from Jesmond Health PPG</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idx="1"/>
          </p:nvPr>
        </p:nvSpPr>
        <p:spPr>
          <a:xfrm>
            <a:off x="577049" y="2528203"/>
            <a:ext cx="5253884" cy="2828613"/>
          </a:xfrm>
        </p:spPr>
        <p:txBody>
          <a:bodyPr vert="horz" lIns="91440" tIns="45720" rIns="91440" bIns="45720" rtlCol="0" anchor="t">
            <a:normAutofit fontScale="70000" lnSpcReduction="20000"/>
          </a:bodyPr>
          <a:lstStyle/>
          <a:p>
            <a:pPr algn="l">
              <a:buFont typeface="Arial" panose="020B0604020202020204" pitchFamily="34" charset="0"/>
              <a:buChar char="•"/>
            </a:pPr>
            <a:r>
              <a:rPr lang="en-GB" b="0" i="0" dirty="0">
                <a:solidFill>
                  <a:srgbClr val="686C6E"/>
                </a:solidFill>
                <a:effectLst/>
                <a:latin typeface="Mulish"/>
              </a:rPr>
              <a:t>To develop a mutually beneficial relationship between the practice and its patients.</a:t>
            </a:r>
          </a:p>
          <a:p>
            <a:pPr algn="l">
              <a:buFont typeface="Arial" panose="020B0604020202020204" pitchFamily="34" charset="0"/>
              <a:buChar char="•"/>
            </a:pPr>
            <a:r>
              <a:rPr lang="en-GB" b="0" i="0" dirty="0">
                <a:solidFill>
                  <a:srgbClr val="686C6E"/>
                </a:solidFill>
                <a:effectLst/>
                <a:latin typeface="Mulish"/>
              </a:rPr>
              <a:t>To make sure that patients are at the heart of practice decision making.</a:t>
            </a:r>
          </a:p>
          <a:p>
            <a:pPr algn="l">
              <a:buFont typeface="Arial" panose="020B0604020202020204" pitchFamily="34" charset="0"/>
              <a:buChar char="•"/>
            </a:pPr>
            <a:r>
              <a:rPr lang="en-GB" b="0" i="0" dirty="0">
                <a:solidFill>
                  <a:srgbClr val="686C6E"/>
                </a:solidFill>
                <a:effectLst/>
                <a:latin typeface="Mulish"/>
              </a:rPr>
              <a:t>To enable patients to play an active role in improving the patient experience and ensuring high-quality services and facilities.</a:t>
            </a:r>
          </a:p>
          <a:p>
            <a:pPr algn="l">
              <a:buFont typeface="Arial" panose="020B0604020202020204" pitchFamily="34" charset="0"/>
              <a:buChar char="•"/>
            </a:pPr>
            <a:r>
              <a:rPr lang="en-GB" b="0" i="0" dirty="0">
                <a:solidFill>
                  <a:srgbClr val="686C6E"/>
                </a:solidFill>
                <a:effectLst/>
                <a:latin typeface="Mulish"/>
              </a:rPr>
              <a:t>To act as a critical friend to the practice by supporting and helping shape its work – particularly patient communication – but also by holding the practice to account on patients’ behalf.</a:t>
            </a:r>
          </a:p>
          <a:p>
            <a:pPr algn="l">
              <a:buFont typeface="Arial" panose="020B0604020202020204" pitchFamily="34" charset="0"/>
              <a:buChar char="•"/>
            </a:pPr>
            <a:r>
              <a:rPr lang="en-GB" b="0" i="0" dirty="0">
                <a:solidFill>
                  <a:srgbClr val="686C6E"/>
                </a:solidFill>
                <a:effectLst/>
                <a:latin typeface="Mulish"/>
              </a:rPr>
              <a:t>To help patients understand how General Practice works, how best to access the services they need and to promote health awareness and self-care.</a:t>
            </a:r>
          </a:p>
          <a:p>
            <a:r>
              <a:rPr lang="en-GB" dirty="0">
                <a:hlinkClick r:id="rId3"/>
              </a:rPr>
              <a:t>Patient Participation Group - Jesmond Health Partnership</a:t>
            </a:r>
            <a:endParaRPr lang="en-US" dirty="0"/>
          </a:p>
        </p:txBody>
      </p:sp>
      <p:sp>
        <p:nvSpPr>
          <p:cNvPr id="6" name="Text Placeholder 5">
            <a:extLst>
              <a:ext uri="{FF2B5EF4-FFF2-40B4-BE49-F238E27FC236}">
                <a16:creationId xmlns:a16="http://schemas.microsoft.com/office/drawing/2014/main" id="{F5018B6D-E395-49AD-92AD-AD69E3AB40C3}"/>
              </a:ext>
            </a:extLst>
          </p:cNvPr>
          <p:cNvSpPr>
            <a:spLocks noGrp="1"/>
          </p:cNvSpPr>
          <p:nvPr>
            <p:ph idx="12"/>
          </p:nvPr>
        </p:nvSpPr>
        <p:spPr>
          <a:xfrm>
            <a:off x="6283235" y="2005689"/>
            <a:ext cx="5331716" cy="522514"/>
          </a:xfrm>
        </p:spPr>
        <p:txBody>
          <a:bodyPr/>
          <a:lstStyle/>
          <a:p>
            <a:r>
              <a:rPr lang="en-US" dirty="0"/>
              <a:t>Other links </a:t>
            </a:r>
          </a:p>
        </p:txBody>
      </p:sp>
      <p:sp>
        <p:nvSpPr>
          <p:cNvPr id="5" name="Content Placeholder 4">
            <a:extLst>
              <a:ext uri="{FF2B5EF4-FFF2-40B4-BE49-F238E27FC236}">
                <a16:creationId xmlns:a16="http://schemas.microsoft.com/office/drawing/2014/main" id="{BDB9D020-1E25-453D-83DF-1420ACD3968D}"/>
              </a:ext>
            </a:extLst>
          </p:cNvPr>
          <p:cNvSpPr>
            <a:spLocks noGrp="1"/>
          </p:cNvSpPr>
          <p:nvPr>
            <p:ph idx="10"/>
          </p:nvPr>
        </p:nvSpPr>
        <p:spPr>
          <a:xfrm>
            <a:off x="6283234" y="2528203"/>
            <a:ext cx="5331715" cy="2828613"/>
          </a:xfrm>
        </p:spPr>
        <p:txBody>
          <a:bodyPr vert="horz" lIns="91440" tIns="45720" rIns="91440" bIns="45720" rtlCol="0" anchor="t">
            <a:normAutofit/>
          </a:bodyPr>
          <a:lstStyle/>
          <a:p>
            <a:r>
              <a:rPr lang="en-GB" dirty="0">
                <a:hlinkClick r:id="rId4"/>
              </a:rPr>
              <a:t>Aims and Objectives - SUNBURY HEALTH CENTRE PATIENTS PARTICIPATION GROUP (sunburyhealthcentre-ppg.com)</a:t>
            </a:r>
            <a:endParaRPr lang="en-GB" dirty="0"/>
          </a:p>
          <a:p>
            <a:r>
              <a:rPr lang="en-GB" dirty="0">
                <a:hlinkClick r:id="rId5"/>
              </a:rPr>
              <a:t>MWGP_PPG_mission_statement.pdf (mysurgerywebsite.co.uk)</a:t>
            </a:r>
            <a:endParaRPr lang="en-GB" dirty="0"/>
          </a:p>
          <a:p>
            <a:r>
              <a:rPr lang="en-GB" dirty="0">
                <a:hlinkClick r:id="rId6"/>
              </a:rPr>
              <a:t>Patient Participation Group - </a:t>
            </a:r>
            <a:r>
              <a:rPr lang="en-GB" dirty="0" err="1">
                <a:hlinkClick r:id="rId6"/>
              </a:rPr>
              <a:t>Medicus</a:t>
            </a:r>
            <a:r>
              <a:rPr lang="en-GB" dirty="0">
                <a:hlinkClick r:id="rId6"/>
              </a:rPr>
              <a:t> Health Partners</a:t>
            </a:r>
            <a:endParaRPr lang="en-GB" dirty="0"/>
          </a:p>
          <a:p>
            <a:endParaRPr lang="en-US" dirty="0"/>
          </a:p>
        </p:txBody>
      </p:sp>
      <p:sp>
        <p:nvSpPr>
          <p:cNvPr id="7" name="Date Placeholder 6">
            <a:extLst>
              <a:ext uri="{FF2B5EF4-FFF2-40B4-BE49-F238E27FC236}">
                <a16:creationId xmlns:a16="http://schemas.microsoft.com/office/drawing/2014/main" id="{1EB64BEF-8367-144A-9F53-7A1282A32569}"/>
              </a:ext>
            </a:extLst>
          </p:cNvPr>
          <p:cNvSpPr>
            <a:spLocks noGrp="1"/>
          </p:cNvSpPr>
          <p:nvPr>
            <p:ph type="dt" sz="half" idx="2"/>
          </p:nvPr>
        </p:nvSpPr>
        <p:spPr>
          <a:xfrm>
            <a:off x="381000" y="6356350"/>
            <a:ext cx="2743200" cy="365125"/>
          </a:xfrm>
        </p:spPr>
        <p:txBody>
          <a:bodyPr/>
          <a:lstStyle/>
          <a:p>
            <a:fld id="{0B931EDA-BCF8-BB4B-B4D1-2CFE062FA080}" type="datetime1">
              <a:rPr lang="en-US" smtClean="0"/>
              <a:pPr/>
              <a:t>3/13/2023</a:t>
            </a:fld>
            <a:endParaRPr lang="en-US" dirty="0"/>
          </a:p>
        </p:txBody>
      </p:sp>
      <p:sp>
        <p:nvSpPr>
          <p:cNvPr id="8" name="Footer Placeholder 7">
            <a:extLst>
              <a:ext uri="{FF2B5EF4-FFF2-40B4-BE49-F238E27FC236}">
                <a16:creationId xmlns:a16="http://schemas.microsoft.com/office/drawing/2014/main" id="{0DD1986A-9AF9-5C45-BE85-20D5AA267AE1}"/>
              </a:ext>
            </a:extLst>
          </p:cNvPr>
          <p:cNvSpPr>
            <a:spLocks noGrp="1"/>
          </p:cNvSpPr>
          <p:nvPr>
            <p:ph type="ftr" sz="quarter" idx="3"/>
          </p:nvPr>
        </p:nvSpPr>
        <p:spPr>
          <a:xfrm>
            <a:off x="4038600" y="6356350"/>
            <a:ext cx="4114800" cy="365125"/>
          </a:xfrm>
        </p:spPr>
        <p:txBody>
          <a:bodyPr/>
          <a:lstStyle/>
          <a:p>
            <a:r>
              <a:rPr lang="en-US" dirty="0"/>
              <a:t>PRESENTATION TITLE</a:t>
            </a:r>
          </a:p>
        </p:txBody>
      </p:sp>
      <p:sp>
        <p:nvSpPr>
          <p:cNvPr id="9" name="Slide Number Placeholder 8">
            <a:extLst>
              <a:ext uri="{FF2B5EF4-FFF2-40B4-BE49-F238E27FC236}">
                <a16:creationId xmlns:a16="http://schemas.microsoft.com/office/drawing/2014/main" id="{6FD448B0-743E-0045-8131-69B4EEC58365}"/>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7</a:t>
            </a:fld>
            <a:endParaRPr lang="en-US" dirty="0"/>
          </a:p>
        </p:txBody>
      </p:sp>
    </p:spTree>
    <p:extLst>
      <p:ext uri="{BB962C8B-B14F-4D97-AF65-F5344CB8AC3E}">
        <p14:creationId xmlns:p14="http://schemas.microsoft.com/office/powerpoint/2010/main" val="2563119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191A4-7839-4F63-B17C-7C366C59488C}"/>
              </a:ext>
            </a:extLst>
          </p:cNvPr>
          <p:cNvSpPr>
            <a:spLocks noGrp="1"/>
          </p:cNvSpPr>
          <p:nvPr>
            <p:ph type="title"/>
          </p:nvPr>
        </p:nvSpPr>
        <p:spPr/>
        <p:txBody>
          <a:bodyPr anchor="b">
            <a:normAutofit/>
          </a:bodyPr>
          <a:lstStyle/>
          <a:p>
            <a:r>
              <a:rPr lang="en-US" dirty="0"/>
              <a:t>How we get there</a:t>
            </a:r>
          </a:p>
        </p:txBody>
      </p:sp>
      <p:sp>
        <p:nvSpPr>
          <p:cNvPr id="4" name="Content Placeholder 3">
            <a:extLst>
              <a:ext uri="{FF2B5EF4-FFF2-40B4-BE49-F238E27FC236}">
                <a16:creationId xmlns:a16="http://schemas.microsoft.com/office/drawing/2014/main" id="{9B9ED227-95A7-4B08-91FE-5E0EF0D41D20}"/>
              </a:ext>
            </a:extLst>
          </p:cNvPr>
          <p:cNvSpPr>
            <a:spLocks noGrp="1"/>
          </p:cNvSpPr>
          <p:nvPr>
            <p:ph idx="1"/>
          </p:nvPr>
        </p:nvSpPr>
        <p:spPr>
          <a:xfrm>
            <a:off x="1168765" y="2617150"/>
            <a:ext cx="3218688" cy="2828613"/>
          </a:xfrm>
        </p:spPr>
        <p:txBody>
          <a:bodyPr vert="horz" lIns="91440" tIns="45720" rIns="91440" bIns="45720" rtlCol="0">
            <a:normAutofit/>
          </a:bodyPr>
          <a:lstStyle/>
          <a:p>
            <a:r>
              <a:rPr lang="en-US" dirty="0"/>
              <a:t>PPG E-mail? </a:t>
            </a:r>
          </a:p>
          <a:p>
            <a:r>
              <a:rPr lang="en-US" dirty="0"/>
              <a:t>Recruitment </a:t>
            </a:r>
          </a:p>
          <a:p>
            <a:r>
              <a:rPr lang="en-US" dirty="0"/>
              <a:t>How, Where and Who</a:t>
            </a:r>
          </a:p>
          <a:p>
            <a:r>
              <a:rPr lang="en-US" dirty="0"/>
              <a:t>Leaflets </a:t>
            </a:r>
          </a:p>
          <a:p>
            <a:r>
              <a:rPr lang="en-US" dirty="0"/>
              <a:t>Link with Practice for contacts </a:t>
            </a:r>
          </a:p>
          <a:p>
            <a:endParaRPr lang="en-US" dirty="0"/>
          </a:p>
          <a:p>
            <a:endParaRPr lang="en-US" dirty="0"/>
          </a:p>
        </p:txBody>
      </p:sp>
      <p:sp>
        <p:nvSpPr>
          <p:cNvPr id="3" name="Date Placeholder 2">
            <a:extLst>
              <a:ext uri="{FF2B5EF4-FFF2-40B4-BE49-F238E27FC236}">
                <a16:creationId xmlns:a16="http://schemas.microsoft.com/office/drawing/2014/main" id="{75202033-17DD-3E4F-BB90-ADC6A1F0C66F}"/>
              </a:ext>
            </a:extLst>
          </p:cNvPr>
          <p:cNvSpPr>
            <a:spLocks noGrp="1"/>
          </p:cNvSpPr>
          <p:nvPr>
            <p:ph type="dt" sz="half" idx="2"/>
          </p:nvPr>
        </p:nvSpPr>
        <p:spPr/>
        <p:txBody>
          <a:bodyPr anchor="ctr">
            <a:normAutofit/>
          </a:bodyPr>
          <a:lstStyle/>
          <a:p>
            <a:pPr>
              <a:spcAft>
                <a:spcPts val="600"/>
              </a:spcAft>
            </a:pPr>
            <a:fld id="{A42FF1E2-60E5-C540-AA54-7072D5406B0B}" type="datetime1">
              <a:rPr lang="en-US" smtClean="0"/>
              <a:pPr>
                <a:spcAft>
                  <a:spcPts val="600"/>
                </a:spcAft>
              </a:pPr>
              <a:t>3/13/2023</a:t>
            </a:fld>
            <a:endParaRPr lang="en-US"/>
          </a:p>
        </p:txBody>
      </p:sp>
      <p:sp>
        <p:nvSpPr>
          <p:cNvPr id="7" name="Footer Placeholder 6">
            <a:extLst>
              <a:ext uri="{FF2B5EF4-FFF2-40B4-BE49-F238E27FC236}">
                <a16:creationId xmlns:a16="http://schemas.microsoft.com/office/drawing/2014/main" id="{B42ACFC2-B54A-8244-B5D9-4B1EC2EED59D}"/>
              </a:ext>
            </a:extLst>
          </p:cNvPr>
          <p:cNvSpPr>
            <a:spLocks noGrp="1"/>
          </p:cNvSpPr>
          <p:nvPr>
            <p:ph type="ftr" sz="quarter" idx="3"/>
          </p:nvPr>
        </p:nvSpPr>
        <p:spPr/>
        <p:txBody>
          <a:bodyPr anchor="ctr">
            <a:normAutofit/>
          </a:bodyPr>
          <a:lstStyle/>
          <a:p>
            <a:pPr>
              <a:spcAft>
                <a:spcPts val="600"/>
              </a:spcAft>
            </a:pPr>
            <a:r>
              <a:rPr lang="en-US" dirty="0"/>
              <a:t>PRESENTATION TITLE</a:t>
            </a:r>
            <a:endParaRPr lang="en-US"/>
          </a:p>
        </p:txBody>
      </p:sp>
      <p:sp>
        <p:nvSpPr>
          <p:cNvPr id="23" name="Content Placeholder 22">
            <a:extLst>
              <a:ext uri="{FF2B5EF4-FFF2-40B4-BE49-F238E27FC236}">
                <a16:creationId xmlns:a16="http://schemas.microsoft.com/office/drawing/2014/main" id="{54812921-CB8E-4C38-B146-9F2C94D6110A}"/>
              </a:ext>
            </a:extLst>
          </p:cNvPr>
          <p:cNvSpPr>
            <a:spLocks noGrp="1"/>
          </p:cNvSpPr>
          <p:nvPr>
            <p:ph idx="10"/>
          </p:nvPr>
        </p:nvSpPr>
        <p:spPr/>
        <p:txBody>
          <a:bodyPr/>
          <a:lstStyle/>
          <a:p>
            <a:r>
              <a:rPr lang="en-US" dirty="0"/>
              <a:t>How will group communicate with patients and practice </a:t>
            </a:r>
          </a:p>
          <a:p>
            <a:r>
              <a:rPr lang="en-US" dirty="0"/>
              <a:t>Roles for PPG volunteers (core group / Terms and conditions )</a:t>
            </a:r>
          </a:p>
          <a:p>
            <a:r>
              <a:rPr lang="en-US" dirty="0"/>
              <a:t>Constitution </a:t>
            </a:r>
          </a:p>
          <a:p>
            <a:r>
              <a:rPr lang="en-US" dirty="0"/>
              <a:t>Decide how often to meet</a:t>
            </a:r>
          </a:p>
          <a:p>
            <a:r>
              <a:rPr lang="en-US" dirty="0"/>
              <a:t>Where and when will the group meet</a:t>
            </a:r>
          </a:p>
          <a:p>
            <a:r>
              <a:rPr lang="en-US" dirty="0"/>
              <a:t>Decide Objectives</a:t>
            </a:r>
          </a:p>
          <a:p>
            <a:endParaRPr lang="en-GB" dirty="0"/>
          </a:p>
        </p:txBody>
      </p:sp>
      <p:sp>
        <p:nvSpPr>
          <p:cNvPr id="24" name="Content Placeholder 23">
            <a:extLst>
              <a:ext uri="{FF2B5EF4-FFF2-40B4-BE49-F238E27FC236}">
                <a16:creationId xmlns:a16="http://schemas.microsoft.com/office/drawing/2014/main" id="{673AAAF8-FA74-4B74-B977-F0B35147D297}"/>
              </a:ext>
            </a:extLst>
          </p:cNvPr>
          <p:cNvSpPr>
            <a:spLocks noGrp="1"/>
          </p:cNvSpPr>
          <p:nvPr>
            <p:ph idx="11"/>
          </p:nvPr>
        </p:nvSpPr>
        <p:spPr/>
        <p:txBody>
          <a:bodyPr/>
          <a:lstStyle/>
          <a:p>
            <a:r>
              <a:rPr lang="en-GB" sz="2000" dirty="0"/>
              <a:t>Very Short term</a:t>
            </a:r>
            <a:r>
              <a:rPr lang="en-GB" dirty="0"/>
              <a:t>	</a:t>
            </a:r>
            <a:r>
              <a:rPr lang="en-GB" sz="2000" dirty="0"/>
              <a:t>1-3 months	</a:t>
            </a:r>
          </a:p>
        </p:txBody>
      </p:sp>
      <p:sp>
        <p:nvSpPr>
          <p:cNvPr id="25" name="Content Placeholder 24">
            <a:extLst>
              <a:ext uri="{FF2B5EF4-FFF2-40B4-BE49-F238E27FC236}">
                <a16:creationId xmlns:a16="http://schemas.microsoft.com/office/drawing/2014/main" id="{8588501C-8A12-456C-8A3A-32ACC6E0DB43}"/>
              </a:ext>
            </a:extLst>
          </p:cNvPr>
          <p:cNvSpPr>
            <a:spLocks noGrp="1"/>
          </p:cNvSpPr>
          <p:nvPr>
            <p:ph idx="12"/>
          </p:nvPr>
        </p:nvSpPr>
        <p:spPr/>
        <p:txBody>
          <a:bodyPr/>
          <a:lstStyle/>
          <a:p>
            <a:r>
              <a:rPr lang="en-GB" sz="2000" dirty="0"/>
              <a:t>Short term 3-6 months</a:t>
            </a:r>
          </a:p>
        </p:txBody>
      </p:sp>
      <p:sp>
        <p:nvSpPr>
          <p:cNvPr id="26" name="Content Placeholder 25">
            <a:extLst>
              <a:ext uri="{FF2B5EF4-FFF2-40B4-BE49-F238E27FC236}">
                <a16:creationId xmlns:a16="http://schemas.microsoft.com/office/drawing/2014/main" id="{D6E09E9B-D84A-47EB-8FFC-FABAE12DB45C}"/>
              </a:ext>
            </a:extLst>
          </p:cNvPr>
          <p:cNvSpPr>
            <a:spLocks noGrp="1"/>
          </p:cNvSpPr>
          <p:nvPr>
            <p:ph idx="13"/>
          </p:nvPr>
        </p:nvSpPr>
        <p:spPr>
          <a:xfrm>
            <a:off x="8153400" y="2613332"/>
            <a:ext cx="3173279" cy="3618792"/>
          </a:xfrm>
        </p:spPr>
        <p:txBody>
          <a:bodyPr/>
          <a:lstStyle/>
          <a:p>
            <a:r>
              <a:rPr lang="en-GB" dirty="0"/>
              <a:t>Will the group fund raise for items that benefit patients </a:t>
            </a:r>
          </a:p>
          <a:p>
            <a:r>
              <a:rPr lang="en-GB" dirty="0"/>
              <a:t>Handouts / Support on special days (Awareness etc)</a:t>
            </a:r>
          </a:p>
          <a:p>
            <a:r>
              <a:rPr lang="en-GB" dirty="0"/>
              <a:t>Volunteering at the practice – Flu clinic etc </a:t>
            </a:r>
          </a:p>
          <a:p>
            <a:r>
              <a:rPr lang="en-GB" dirty="0"/>
              <a:t>Representing practice at patient events </a:t>
            </a:r>
          </a:p>
          <a:p>
            <a:r>
              <a:rPr lang="en-GB" dirty="0"/>
              <a:t>Arranging Special Health Events </a:t>
            </a:r>
          </a:p>
          <a:p>
            <a:endParaRPr lang="en-GB" dirty="0"/>
          </a:p>
        </p:txBody>
      </p:sp>
      <p:sp>
        <p:nvSpPr>
          <p:cNvPr id="27" name="Content Placeholder 26">
            <a:extLst>
              <a:ext uri="{FF2B5EF4-FFF2-40B4-BE49-F238E27FC236}">
                <a16:creationId xmlns:a16="http://schemas.microsoft.com/office/drawing/2014/main" id="{7F206A6E-2619-4863-9A6B-BC47A19A1E32}"/>
              </a:ext>
            </a:extLst>
          </p:cNvPr>
          <p:cNvSpPr>
            <a:spLocks noGrp="1"/>
          </p:cNvSpPr>
          <p:nvPr>
            <p:ph idx="14"/>
          </p:nvPr>
        </p:nvSpPr>
        <p:spPr/>
        <p:txBody>
          <a:bodyPr/>
          <a:lstStyle/>
          <a:p>
            <a:r>
              <a:rPr lang="en-GB" sz="2000" dirty="0"/>
              <a:t>Medium and long term 6 months +</a:t>
            </a:r>
          </a:p>
        </p:txBody>
      </p:sp>
      <p:sp>
        <p:nvSpPr>
          <p:cNvPr id="8" name="Slide Number Placeholder 7">
            <a:extLst>
              <a:ext uri="{FF2B5EF4-FFF2-40B4-BE49-F238E27FC236}">
                <a16:creationId xmlns:a16="http://schemas.microsoft.com/office/drawing/2014/main" id="{B609FC03-B5BE-D846-993A-8E351C9509F3}"/>
              </a:ext>
            </a:extLst>
          </p:cNvPr>
          <p:cNvSpPr>
            <a:spLocks noGrp="1"/>
          </p:cNvSpPr>
          <p:nvPr>
            <p:ph type="sldNum" sz="quarter" idx="4"/>
          </p:nvPr>
        </p:nvSpPr>
        <p:spPr/>
        <p:txBody>
          <a:bodyPr anchor="ctr">
            <a:normAutofit/>
          </a:bodyPr>
          <a:lstStyle/>
          <a:p>
            <a:pPr>
              <a:spcAft>
                <a:spcPts val="600"/>
              </a:spcAft>
            </a:pPr>
            <a:fld id="{294A09A9-5501-47C1-A89A-A340965A2BE2}" type="slidenum">
              <a:rPr lang="en-US" smtClean="0"/>
              <a:pPr>
                <a:spcAft>
                  <a:spcPts val="600"/>
                </a:spcAft>
              </a:pPr>
              <a:t>8</a:t>
            </a:fld>
            <a:endParaRPr lang="en-US"/>
          </a:p>
        </p:txBody>
      </p:sp>
    </p:spTree>
    <p:extLst>
      <p:ext uri="{BB962C8B-B14F-4D97-AF65-F5344CB8AC3E}">
        <p14:creationId xmlns:p14="http://schemas.microsoft.com/office/powerpoint/2010/main" val="2721508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5D6A8-FA89-4E88-B8DB-EDF963EF56DD}"/>
              </a:ext>
            </a:extLst>
          </p:cNvPr>
          <p:cNvSpPr>
            <a:spLocks noGrp="1"/>
          </p:cNvSpPr>
          <p:nvPr>
            <p:ph type="title"/>
          </p:nvPr>
        </p:nvSpPr>
        <p:spPr>
          <a:xfrm>
            <a:off x="1167492" y="381000"/>
            <a:ext cx="9779183" cy="801255"/>
          </a:xfrm>
        </p:spPr>
        <p:txBody>
          <a:bodyPr/>
          <a:lstStyle/>
          <a:p>
            <a:r>
              <a:rPr lang="en-GB" dirty="0"/>
              <a:t>Practice Commitment</a:t>
            </a:r>
          </a:p>
        </p:txBody>
      </p:sp>
      <p:sp>
        <p:nvSpPr>
          <p:cNvPr id="12" name="Content Placeholder 11">
            <a:extLst>
              <a:ext uri="{FF2B5EF4-FFF2-40B4-BE49-F238E27FC236}">
                <a16:creationId xmlns:a16="http://schemas.microsoft.com/office/drawing/2014/main" id="{CB730540-035B-4605-8617-54CE82E8D2CA}"/>
              </a:ext>
            </a:extLst>
          </p:cNvPr>
          <p:cNvSpPr>
            <a:spLocks noGrp="1"/>
          </p:cNvSpPr>
          <p:nvPr>
            <p:ph idx="1"/>
          </p:nvPr>
        </p:nvSpPr>
        <p:spPr>
          <a:xfrm>
            <a:off x="1167493" y="1524000"/>
            <a:ext cx="9779182" cy="4525817"/>
          </a:xfrm>
        </p:spPr>
        <p:txBody>
          <a:bodyPr/>
          <a:lstStyle/>
          <a:p>
            <a:r>
              <a:rPr lang="en-GB" dirty="0"/>
              <a:t>Named Contact – Jolene </a:t>
            </a:r>
            <a:r>
              <a:rPr lang="en-GB" dirty="0" err="1"/>
              <a:t>Weston,</a:t>
            </a:r>
            <a:r>
              <a:rPr lang="en-GB" dirty="0"/>
              <a:t> will meet with core group once a month and attend a minimum of 3 whole PPG meetings per year on behalf of practice, be contactable on e-mail for secretary / chairman</a:t>
            </a:r>
          </a:p>
          <a:p>
            <a:r>
              <a:rPr lang="en-GB" dirty="0"/>
              <a:t>JW will hold PPG contacts / arrange printing (budget allowing) </a:t>
            </a:r>
          </a:p>
          <a:p>
            <a:r>
              <a:rPr lang="en-GB" dirty="0"/>
              <a:t>Lead GP – Dr Mallott will meet with core group 4 times a year and be at the AGM for all PPG </a:t>
            </a:r>
          </a:p>
          <a:p>
            <a:r>
              <a:rPr lang="en-GB" dirty="0"/>
              <a:t>All of BMC is committed to acting on reasonable and practicable solutions and feedback from the group </a:t>
            </a:r>
          </a:p>
        </p:txBody>
      </p:sp>
      <p:sp>
        <p:nvSpPr>
          <p:cNvPr id="4" name="Date Placeholder 3">
            <a:extLst>
              <a:ext uri="{FF2B5EF4-FFF2-40B4-BE49-F238E27FC236}">
                <a16:creationId xmlns:a16="http://schemas.microsoft.com/office/drawing/2014/main" id="{3778CD04-B5E6-4BD2-B565-EB2D26640576}"/>
              </a:ext>
            </a:extLst>
          </p:cNvPr>
          <p:cNvSpPr>
            <a:spLocks noGrp="1"/>
          </p:cNvSpPr>
          <p:nvPr>
            <p:ph type="dt" sz="half" idx="2"/>
          </p:nvPr>
        </p:nvSpPr>
        <p:spPr/>
        <p:txBody>
          <a:bodyPr/>
          <a:lstStyle/>
          <a:p>
            <a:fld id="{4B103E64-1627-9140-8127-1849FED275E1}" type="datetime1">
              <a:rPr lang="en-US" smtClean="0"/>
              <a:pPr/>
              <a:t>3/13/2023</a:t>
            </a:fld>
            <a:endParaRPr lang="en-US" dirty="0"/>
          </a:p>
        </p:txBody>
      </p:sp>
      <p:sp>
        <p:nvSpPr>
          <p:cNvPr id="5" name="Footer Placeholder 4">
            <a:extLst>
              <a:ext uri="{FF2B5EF4-FFF2-40B4-BE49-F238E27FC236}">
                <a16:creationId xmlns:a16="http://schemas.microsoft.com/office/drawing/2014/main" id="{9D1C5555-D7F2-48AD-8D66-D3708B25B2C1}"/>
              </a:ext>
            </a:extLst>
          </p:cNvPr>
          <p:cNvSpPr>
            <a:spLocks noGrp="1"/>
          </p:cNvSpPr>
          <p:nvPr>
            <p:ph type="ftr" sz="quarter" idx="3"/>
          </p:nvPr>
        </p:nvSpPr>
        <p:spPr/>
        <p:txBody>
          <a:bodyPr/>
          <a:lstStyle/>
          <a:p>
            <a:r>
              <a:rPr lang="en-US"/>
              <a:t>PRESENTATION TITLE</a:t>
            </a:r>
            <a:endParaRPr lang="en-US" dirty="0"/>
          </a:p>
        </p:txBody>
      </p:sp>
      <p:sp>
        <p:nvSpPr>
          <p:cNvPr id="11" name="Slide Number Placeholder 10">
            <a:extLst>
              <a:ext uri="{FF2B5EF4-FFF2-40B4-BE49-F238E27FC236}">
                <a16:creationId xmlns:a16="http://schemas.microsoft.com/office/drawing/2014/main" id="{9F50661F-574B-4337-9A88-78401A97CF66}"/>
              </a:ext>
            </a:extLst>
          </p:cNvPr>
          <p:cNvSpPr>
            <a:spLocks noGrp="1"/>
          </p:cNvSpPr>
          <p:nvPr>
            <p:ph type="sldNum" sz="quarter" idx="4"/>
          </p:nvPr>
        </p:nvSpPr>
        <p:spPr/>
        <p:txBody>
          <a:bodyPr/>
          <a:lstStyle/>
          <a:p>
            <a:fld id="{294A09A9-5501-47C1-A89A-A340965A2BE2}" type="slidenum">
              <a:rPr lang="en-US" smtClean="0"/>
              <a:pPr/>
              <a:t>9</a:t>
            </a:fld>
            <a:endParaRPr lang="en-US" dirty="0"/>
          </a:p>
        </p:txBody>
      </p:sp>
    </p:spTree>
    <p:extLst>
      <p:ext uri="{BB962C8B-B14F-4D97-AF65-F5344CB8AC3E}">
        <p14:creationId xmlns:p14="http://schemas.microsoft.com/office/powerpoint/2010/main" val="530787724"/>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2.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{729FEEC1-079C-4D0B-8123-0C45EFA925C1}tf45331398_win32</Template>
  <TotalTime>361</TotalTime>
  <Words>753</Words>
  <Application>Microsoft Office PowerPoint</Application>
  <PresentationFormat>Widescreen</PresentationFormat>
  <Paragraphs>99</Paragraphs>
  <Slides>10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helvetica</vt:lpstr>
      <vt:lpstr>inherit</vt:lpstr>
      <vt:lpstr>Mulish</vt:lpstr>
      <vt:lpstr>Tenorite</vt:lpstr>
      <vt:lpstr>Office Theme</vt:lpstr>
      <vt:lpstr>Bancroft Medical Centre  Patient Participation Group</vt:lpstr>
      <vt:lpstr>Agenda</vt:lpstr>
      <vt:lpstr>Introduction</vt:lpstr>
      <vt:lpstr>Increasing Practice Access</vt:lpstr>
      <vt:lpstr>PCN – ARRS Roles </vt:lpstr>
      <vt:lpstr>What is a PPG </vt:lpstr>
      <vt:lpstr>Primary Goals Deciding on the PPG objectives </vt:lpstr>
      <vt:lpstr>How we get there</vt:lpstr>
      <vt:lpstr>Practice Commitment</vt:lpstr>
      <vt:lpstr>Thank you</vt:lpstr>
    </vt:vector>
  </TitlesOfParts>
  <Company>NHS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Bancroft Medical Centre  Patient Participation Group</dc:title>
  <dc:creator>WESTON, Jolene (BANCROFT MEDICAL CENTRE)</dc:creator>
  <cp:lastModifiedBy>ROFAIL, Helen (BANCROFT MEDICAL CENTRE)</cp:lastModifiedBy>
  <cp:revision>6</cp:revision>
  <dcterms:created xsi:type="dcterms:W3CDTF">2022-12-12T13:56:42Z</dcterms:created>
  <dcterms:modified xsi:type="dcterms:W3CDTF">2023-03-13T13:12:08Z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